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9342-9A94-4BC0-9D66-44ABEDF90281}" type="slidenum">
              <a:rPr lang="sl-SI" smtClean="0"/>
              <a:t>‹#›</a:t>
            </a:fld>
            <a:endParaRPr lang="sl-SI"/>
          </a:p>
        </p:txBody>
      </p:sp>
      <p:pic>
        <p:nvPicPr>
          <p:cNvPr id="6" name="Slika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61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182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44E6-E320-41B2-80A2-8F598BF308A1}" type="datetimeFigureOut">
              <a:rPr lang="sl-SI" smtClean="0"/>
              <a:t>8. 03. 2021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9342-9A94-4BC0-9D66-44ABEDF902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26858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44E6-E320-41B2-80A2-8F598BF308A1}" type="datetimeFigureOut">
              <a:rPr lang="sl-SI" smtClean="0"/>
              <a:t>8. 03. 2021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9342-9A94-4BC0-9D66-44ABEDF902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9878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44E6-E320-41B2-80A2-8F598BF308A1}" type="datetimeFigureOut">
              <a:rPr lang="sl-SI" smtClean="0"/>
              <a:t>8. 03. 2021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9342-9A94-4BC0-9D66-44ABEDF902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74935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44E6-E320-41B2-80A2-8F598BF308A1}" type="datetimeFigureOut">
              <a:rPr lang="sl-SI" smtClean="0"/>
              <a:t>8. 03. 2021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9342-9A94-4BC0-9D66-44ABEDF902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96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44E6-E320-41B2-80A2-8F598BF308A1}" type="datetimeFigureOut">
              <a:rPr lang="sl-SI" smtClean="0"/>
              <a:t>8. 03. 2021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9342-9A94-4BC0-9D66-44ABEDF902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2913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44E6-E320-41B2-80A2-8F598BF308A1}" type="datetimeFigureOut">
              <a:rPr lang="sl-SI" smtClean="0"/>
              <a:t>8. 03. 2021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9342-9A94-4BC0-9D66-44ABEDF902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3048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44E6-E320-41B2-80A2-8F598BF308A1}" type="datetimeFigureOut">
              <a:rPr lang="sl-SI" smtClean="0"/>
              <a:t>8. 03. 2021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9342-9A94-4BC0-9D66-44ABEDF902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8453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44E6-E320-41B2-80A2-8F598BF308A1}" type="datetimeFigureOut">
              <a:rPr lang="sl-SI" smtClean="0"/>
              <a:t>8. 03. 2021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9342-9A94-4BC0-9D66-44ABEDF902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1655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44E6-E320-41B2-80A2-8F598BF308A1}" type="datetimeFigureOut">
              <a:rPr lang="sl-SI" smtClean="0"/>
              <a:t>8. 03. 2021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9342-9A94-4BC0-9D66-44ABEDF902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4965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44E6-E320-41B2-80A2-8F598BF308A1}" type="datetimeFigureOut">
              <a:rPr lang="sl-SI" smtClean="0"/>
              <a:t>8. 03. 2021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9342-9A94-4BC0-9D66-44ABEDF902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1279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844E6-E320-41B2-80A2-8F598BF308A1}" type="datetimeFigureOut">
              <a:rPr lang="sl-SI" smtClean="0"/>
              <a:t>8. 03. 2021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F9342-9A94-4BC0-9D66-44ABEDF902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8181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568410" y="347690"/>
            <a:ext cx="1135997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sl-SI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SISTEMU ZAŠČITE, REŠEVANJA IN POMOČI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19 RAZLIČNIH SESTAVIH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DELUJE SKUPAJ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5.037 ŽENSK</a:t>
            </a:r>
            <a:endParaRPr lang="sl-SI" dirty="0" smtClean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sl-SI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Največ žensk sodeluje v prostovoljnih gasilskih enotah.</a:t>
            </a:r>
            <a:endParaRPr lang="sl-SI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sz="2000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4.340</a:t>
            </a:r>
            <a:r>
              <a:rPr lang="sl-SI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operativnih gasilk </a:t>
            </a:r>
            <a:r>
              <a:rPr lang="sl-SI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izvaja</a:t>
            </a:r>
            <a:r>
              <a:rPr lang="sl-SI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vse naloge javne gasilske službe; </a:t>
            </a:r>
            <a:endParaRPr lang="sl-SI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sz="2000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1515</a:t>
            </a:r>
            <a:r>
              <a:rPr lang="sl-SI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rezervnih operativnih gasilk </a:t>
            </a:r>
            <a:r>
              <a:rPr lang="sl-SI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sl-SI" sz="2000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5218</a:t>
            </a:r>
            <a:r>
              <a:rPr lang="sl-SI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pripravnic,</a:t>
            </a:r>
            <a:endParaRPr lang="sl-SI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sodeluje pri</a:t>
            </a:r>
            <a:r>
              <a:rPr lang="sl-SI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lažjih operativnih, administrativnih in logističnih nalogah. </a:t>
            </a:r>
            <a:endParaRPr lang="sl-SI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sz="2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Poklicna gasilka v poklicni gasilski enoti</a:t>
            </a:r>
            <a:r>
              <a:rPr lang="sl-SI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opravlja operativne naloge poklicnega gasilstva.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2797164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36605" y="452213"/>
            <a:ext cx="1141764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sl-SI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421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predstavnic 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Rdečega križa Slovenije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deluje v ekipah prve pomoči ter v ekipah za popolnitev </a:t>
            </a:r>
            <a:r>
              <a:rPr lang="sl-SI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stacionarija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54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žensk v 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Kinološki zvezi Slovenije 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opravlja operativne naloge enote.</a:t>
            </a:r>
            <a:endParaRPr lang="sl-S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53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gorskih reševalk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opravlja naloge gorskega reševanja, reševanja iz snežnih plazov in iskanja pogrešanih v visokogorju. </a:t>
            </a:r>
            <a:endParaRPr lang="sl-S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37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žensk deluje v 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Zvezi vodnikov reševalnih psov Slovenije 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opravlja operativne naloge enote.</a:t>
            </a:r>
            <a:r>
              <a:rPr lang="sl-SI" b="1" dirty="0"/>
              <a:t> </a:t>
            </a:r>
            <a:endParaRPr lang="sl-SI" b="1" dirty="0" smtClean="0"/>
          </a:p>
          <a:p>
            <a:endParaRPr lang="sl-SI" b="1" dirty="0"/>
          </a:p>
          <a:p>
            <a:r>
              <a:rPr lang="sl-SI" b="1" dirty="0" smtClean="0">
                <a:solidFill>
                  <a:srgbClr val="C00000"/>
                </a:solidFill>
              </a:rPr>
              <a:t>32</a:t>
            </a:r>
            <a:r>
              <a:rPr lang="sl-SI" dirty="0" smtClean="0"/>
              <a:t> </a:t>
            </a:r>
            <a:r>
              <a:rPr lang="sl-SI" dirty="0"/>
              <a:t>skavtinj</a:t>
            </a:r>
            <a:r>
              <a:rPr lang="sl-SI" b="1" dirty="0"/>
              <a:t> v Zvezi Slovenskih kataloških skavtinj in skavtov</a:t>
            </a:r>
            <a:r>
              <a:rPr lang="sl-SI" dirty="0"/>
              <a:t> opravlja operativne naloge.</a:t>
            </a:r>
          </a:p>
          <a:p>
            <a:r>
              <a:rPr lang="sl-SI" dirty="0"/>
              <a:t> </a:t>
            </a:r>
          </a:p>
          <a:p>
            <a:r>
              <a:rPr lang="sl-SI" b="1" dirty="0">
                <a:solidFill>
                  <a:srgbClr val="C00000"/>
                </a:solidFill>
              </a:rPr>
              <a:t>17</a:t>
            </a:r>
            <a:r>
              <a:rPr lang="sl-SI" dirty="0"/>
              <a:t> tabornic</a:t>
            </a:r>
            <a:r>
              <a:rPr lang="sl-SI" b="1" dirty="0"/>
              <a:t> v Zvezi tabornikov Slovenije</a:t>
            </a:r>
            <a:r>
              <a:rPr lang="sl-SI" dirty="0"/>
              <a:t> opravlja operativne naloge. </a:t>
            </a:r>
          </a:p>
          <a:p>
            <a:pPr algn="just">
              <a:spcAft>
                <a:spcPts val="0"/>
              </a:spcAft>
            </a:pPr>
            <a:endParaRPr lang="sl-S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091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44843" y="328127"/>
            <a:ext cx="114753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sl-SI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članic deluje v 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enoti za identifikacijo oseb na Medicinski fakulteti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članic v okviru intervencijske enote 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Inštituta za mikrobiologijo in imunologijo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Medicinski fakulteti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opravlja naloge, kot so vodenje, jemanje vzorcev in laboratorijske preiskave.</a:t>
            </a:r>
            <a:endParaRPr lang="sl-S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članic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Civilne zaščite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med pogodbenimi pripadniki državnih in regijskih enot, deluje in opravlja različne naloge, kot so psihološka pomoč, zdravstvena oskrba in naloge v okviru štabov Civilne zaščite.</a:t>
            </a:r>
            <a:endParaRPr lang="sl-S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članic 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Inštituta za mikrobiologijo in parazitologijo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okviru Veterinarske fakultete 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poleg predstojnice intervencijske enote jemlje vzorce in izvaja laboratorijske preiskave.</a:t>
            </a:r>
          </a:p>
          <a:p>
            <a:pPr algn="just">
              <a:spcAft>
                <a:spcPts val="0"/>
              </a:spcAft>
            </a:pPr>
            <a:endParaRPr lang="sl-SI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sl-SI" b="1" dirty="0">
                <a:solidFill>
                  <a:srgbClr val="C00000"/>
                </a:solidFill>
              </a:rPr>
              <a:t>9</a:t>
            </a:r>
            <a:r>
              <a:rPr lang="sl-SI" dirty="0"/>
              <a:t> predstavnic </a:t>
            </a:r>
            <a:r>
              <a:rPr lang="sl-SI" b="1" dirty="0"/>
              <a:t>Jamarske reševalne službe</a:t>
            </a:r>
            <a:r>
              <a:rPr lang="sl-SI" dirty="0"/>
              <a:t> opravlja naloge jamarskega reševanja.</a:t>
            </a:r>
          </a:p>
          <a:p>
            <a:pPr algn="just">
              <a:spcAft>
                <a:spcPts val="0"/>
              </a:spcAft>
            </a:pPr>
            <a:endParaRPr lang="sl-S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57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576648" y="740537"/>
            <a:ext cx="1128583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sl-SI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članic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Instituta »</a:t>
            </a:r>
            <a:r>
              <a:rPr lang="sl-SI" b="1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Jozef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Štefan«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izvaja naloge enote za radiološko in kemično detekcijo. </a:t>
            </a:r>
            <a:endParaRPr lang="sl-S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članic intervencijske enote 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Nacionalnega instituta za biologijo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opravljajo naloge vodenja intervencije, jemanja vzorcev, laboratorijskih preiskav in raziskav.</a:t>
            </a:r>
            <a:endParaRPr lang="sl-S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članic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deluje v 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Nacionalnem laboratoriju za zdravje, okolje in hrano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l-SI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l-SI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predstavnice</a:t>
            </a:r>
            <a:r>
              <a:rPr lang="sl-SI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Podvodne reševalne službe</a:t>
            </a:r>
            <a:r>
              <a:rPr lang="sl-SI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opravljajo naloge vodje reševalne postaje in reševalke.</a:t>
            </a:r>
            <a:endParaRPr lang="sl-SI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96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688661"/>
              </p:ext>
            </p:extLst>
          </p:nvPr>
        </p:nvGraphicFramePr>
        <p:xfrm>
          <a:off x="1287333" y="340069"/>
          <a:ext cx="9166483" cy="4091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33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4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64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500">
                <a:tc>
                  <a:txBody>
                    <a:bodyPr/>
                    <a:lstStyle/>
                    <a:p>
                      <a:pPr algn="l" fontAlgn="b"/>
                      <a:endParaRPr lang="sl-SI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št. zaposlenih</a:t>
                      </a:r>
                      <a:endParaRPr lang="sl-SI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št. žensk</a:t>
                      </a:r>
                      <a:endParaRPr lang="sl-SI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 dirty="0">
                          <a:effectLst/>
                        </a:rPr>
                        <a:t>MORS - Upravni del</a:t>
                      </a:r>
                      <a:endParaRPr lang="sl-SI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800" u="none" strike="noStrike">
                          <a:effectLst/>
                        </a:rPr>
                        <a:t>847</a:t>
                      </a:r>
                      <a:endParaRPr lang="sl-SI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420</a:t>
                      </a:r>
                      <a:endParaRPr lang="sl-SI" sz="1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UPRAVA RS ZA ZAŠČITO IN REŠEVANJE</a:t>
                      </a:r>
                      <a:endParaRPr lang="it-IT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800" u="none" strike="noStrike">
                          <a:effectLst/>
                        </a:rPr>
                        <a:t>327</a:t>
                      </a:r>
                      <a:endParaRPr lang="sl-SI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132</a:t>
                      </a:r>
                      <a:endParaRPr lang="sl-SI" sz="1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 dirty="0">
                          <a:effectLst/>
                        </a:rPr>
                        <a:t>INŠPEKTORAT RS ZA VARSTVO PRED NARAVNIMI IN DRUGIMI NESREČAMI</a:t>
                      </a:r>
                      <a:endParaRPr lang="sl-SI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800" u="none" strike="noStrike">
                          <a:effectLst/>
                        </a:rPr>
                        <a:t>62</a:t>
                      </a:r>
                      <a:endParaRPr lang="sl-SI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35</a:t>
                      </a:r>
                      <a:endParaRPr lang="sl-SI" sz="1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500">
                <a:tc>
                  <a:txBody>
                    <a:bodyPr/>
                    <a:lstStyle/>
                    <a:p>
                      <a:pPr algn="l" fontAlgn="b"/>
                      <a:r>
                        <a:rPr lang="sl-SI" sz="1800" u="none" strike="noStrike" dirty="0">
                          <a:effectLst/>
                        </a:rPr>
                        <a:t>GENERALŠTAB SLOVENSKE VOJSKE</a:t>
                      </a:r>
                      <a:endParaRPr lang="sl-SI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800" u="none" strike="noStrike">
                          <a:effectLst/>
                        </a:rPr>
                        <a:t>6.313</a:t>
                      </a:r>
                      <a:endParaRPr lang="sl-SI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1.044</a:t>
                      </a:r>
                      <a:endParaRPr lang="sl-SI" sz="1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4500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u="none" strike="noStrike" dirty="0">
                          <a:effectLst/>
                        </a:rPr>
                        <a:t>INŠPEKTORAT REPUBLIKE SLOVENIJE ZA OBRAMBO</a:t>
                      </a:r>
                      <a:endParaRPr lang="pl-PL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800" u="none" strike="noStrike" dirty="0">
                          <a:effectLst/>
                        </a:rPr>
                        <a:t>13</a:t>
                      </a:r>
                      <a:endParaRPr lang="sl-SI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3</a:t>
                      </a:r>
                      <a:endParaRPr lang="sl-SI" sz="1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4500">
                <a:tc>
                  <a:txBody>
                    <a:bodyPr/>
                    <a:lstStyle/>
                    <a:p>
                      <a:pPr algn="r" fontAlgn="b"/>
                      <a:r>
                        <a:rPr lang="sl-SI" sz="1800" u="none" strike="noStrike" dirty="0">
                          <a:effectLst/>
                        </a:rPr>
                        <a:t>SKUPAJ</a:t>
                      </a:r>
                      <a:endParaRPr lang="sl-SI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800" u="none" strike="noStrike" dirty="0">
                          <a:effectLst/>
                        </a:rPr>
                        <a:t>7.562</a:t>
                      </a:r>
                      <a:endParaRPr lang="sl-SI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1.634</a:t>
                      </a:r>
                      <a:endParaRPr lang="sl-SI" sz="1800" b="1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PoljeZBesedilom 2"/>
          <p:cNvSpPr txBox="1"/>
          <p:nvPr/>
        </p:nvSpPr>
        <p:spPr>
          <a:xfrm>
            <a:off x="4705639" y="4431569"/>
            <a:ext cx="2329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Stanje na dan 5.3.2021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28940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380</Words>
  <Application>Microsoft Office PowerPoint</Application>
  <PresentationFormat>Širokozaslonsko</PresentationFormat>
  <Paragraphs>60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MORS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RAJH Vekoslav</dc:creator>
  <cp:lastModifiedBy>RAJH Vekoslav</cp:lastModifiedBy>
  <cp:revision>9</cp:revision>
  <dcterms:created xsi:type="dcterms:W3CDTF">2021-03-05T12:36:35Z</dcterms:created>
  <dcterms:modified xsi:type="dcterms:W3CDTF">2021-03-08T09:15:22Z</dcterms:modified>
</cp:coreProperties>
</file>